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6" r:id="rId2"/>
    <p:sldId id="257" r:id="rId3"/>
    <p:sldId id="262" r:id="rId4"/>
    <p:sldId id="258" r:id="rId5"/>
    <p:sldId id="259" r:id="rId6"/>
    <p:sldId id="260" r:id="rId7"/>
    <p:sldId id="263" r:id="rId8"/>
    <p:sldId id="264" r:id="rId9"/>
    <p:sldId id="265" r:id="rId10"/>
    <p:sldId id="266" r:id="rId11"/>
    <p:sldId id="267" r:id="rId12"/>
    <p:sldId id="268" r:id="rId13"/>
    <p:sldId id="269" r:id="rId14"/>
    <p:sldId id="26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875"/>
    <p:restoredTop sz="75522"/>
  </p:normalViewPr>
  <p:slideViewPr>
    <p:cSldViewPr snapToGrid="0">
      <p:cViewPr varScale="1">
        <p:scale>
          <a:sx n="109" d="100"/>
          <a:sy n="109" d="100"/>
        </p:scale>
        <p:origin x="2392"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CC82CD-44A2-9440-9D42-5B2D9AD18493}" type="datetimeFigureOut">
              <a:rPr lang="en-US" smtClean="0"/>
              <a:t>11/7/22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5DEE7D-62B1-5F41-A5F8-3A54B9342DED}" type="slidenum">
              <a:rPr lang="en-US" smtClean="0"/>
              <a:t>‹#›</a:t>
            </a:fld>
            <a:endParaRPr lang="en-US"/>
          </a:p>
        </p:txBody>
      </p:sp>
    </p:spTree>
    <p:extLst>
      <p:ext uri="{BB962C8B-B14F-4D97-AF65-F5344CB8AC3E}">
        <p14:creationId xmlns:p14="http://schemas.microsoft.com/office/powerpoint/2010/main" val="2382192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Good afternoon everyone, I am Shubham Mishra and, today we will be moving to the next part of the book “twitter and tear gas”, which is part 3: after the protests. </a:t>
            </a:r>
          </a:p>
          <a:p>
            <a:endParaRPr lang="en-US" sz="1400" dirty="0"/>
          </a:p>
          <a:p>
            <a:r>
              <a:rPr lang="en-US" sz="1400" dirty="0"/>
              <a:t>This is chapter 8</a:t>
            </a:r>
            <a:r>
              <a:rPr lang="en-US" sz="1400" baseline="30000" dirty="0"/>
              <a:t>th</a:t>
            </a:r>
            <a:r>
              <a:rPr lang="en-US" sz="1400" dirty="0"/>
              <a:t> of the book, which is Signaling Power and Signaling to Power. </a:t>
            </a:r>
          </a:p>
        </p:txBody>
      </p:sp>
      <p:sp>
        <p:nvSpPr>
          <p:cNvPr id="4" name="Slide Number Placeholder 3"/>
          <p:cNvSpPr>
            <a:spLocks noGrp="1"/>
          </p:cNvSpPr>
          <p:nvPr>
            <p:ph type="sldNum" sz="quarter" idx="5"/>
          </p:nvPr>
        </p:nvSpPr>
        <p:spPr/>
        <p:txBody>
          <a:bodyPr/>
          <a:lstStyle/>
          <a:p>
            <a:fld id="{315DEE7D-62B1-5F41-A5F8-3A54B9342DED}" type="slidenum">
              <a:rPr lang="en-US" smtClean="0"/>
              <a:t>1</a:t>
            </a:fld>
            <a:endParaRPr lang="en-US"/>
          </a:p>
        </p:txBody>
      </p:sp>
    </p:spTree>
    <p:extLst>
      <p:ext uri="{BB962C8B-B14F-4D97-AF65-F5344CB8AC3E}">
        <p14:creationId xmlns:p14="http://schemas.microsoft.com/office/powerpoint/2010/main" val="15137946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August 2014, a black teenager Michael Brown was killed by a police officer in Ferguson, Missouri. Witnesses claimed that his hands were up in the air when he was shot, there was no video of the incident. His body was left in the middle of the street in the hot month of August for many hours. Hence, there was a peaceful protest however, armored vehicles with snipers on top of them, held rifles aimed at the residents which seemed a bit too much. Therefore, the conversation on twitter became extremely loud. This chain of events in Ferguson propelled the topic to national attention. The good outcome from this movement was that the political scene started changing; politicians felt pressure to discuss reforms of the criminal justice systems and the differential manner of policing applied to communities of color. Hence, the Justice Department opened inquiries into some of these killings. Because of this movement, polls began shifting. In conclusion to this case study, #</a:t>
            </a:r>
            <a:r>
              <a:rPr lang="en-US" dirty="0" err="1"/>
              <a:t>blacklivesmatter</a:t>
            </a:r>
            <a:r>
              <a:rPr lang="en-US" dirty="0"/>
              <a:t> exhibited great narrative capacity. </a:t>
            </a:r>
          </a:p>
        </p:txBody>
      </p:sp>
      <p:sp>
        <p:nvSpPr>
          <p:cNvPr id="4" name="Slide Number Placeholder 3"/>
          <p:cNvSpPr>
            <a:spLocks noGrp="1"/>
          </p:cNvSpPr>
          <p:nvPr>
            <p:ph type="sldNum" sz="quarter" idx="5"/>
          </p:nvPr>
        </p:nvSpPr>
        <p:spPr/>
        <p:txBody>
          <a:bodyPr/>
          <a:lstStyle/>
          <a:p>
            <a:fld id="{315DEE7D-62B1-5F41-A5F8-3A54B9342DED}" type="slidenum">
              <a:rPr lang="en-US" smtClean="0"/>
              <a:t>10</a:t>
            </a:fld>
            <a:endParaRPr lang="en-US"/>
          </a:p>
        </p:txBody>
      </p:sp>
    </p:spTree>
    <p:extLst>
      <p:ext uri="{BB962C8B-B14F-4D97-AF65-F5344CB8AC3E}">
        <p14:creationId xmlns:p14="http://schemas.microsoft.com/office/powerpoint/2010/main" val="487111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4F4E4E"/>
                </a:solidFill>
                <a:effectLst/>
                <a:latin typeface="Noto Sans" panose="020B0502040504020204" pitchFamily="34" charset="0"/>
              </a:rPr>
              <a:t>Although the potential to transform society is real, sometimes the impact of online activism is negative for society. For instance, </a:t>
            </a:r>
            <a:r>
              <a:rPr lang="en-US" b="0" i="0" u="none" strike="noStrike" dirty="0">
                <a:solidFill>
                  <a:srgbClr val="005F81"/>
                </a:solidFill>
                <a:effectLst/>
                <a:latin typeface="Noto Sans" panose="020B0502040504020204" pitchFamily="34" charset="0"/>
              </a:rPr>
              <a:t>terrorist groups </a:t>
            </a:r>
            <a:r>
              <a:rPr lang="en-US" b="0" i="0" dirty="0">
                <a:solidFill>
                  <a:srgbClr val="4F4E4E"/>
                </a:solidFill>
                <a:effectLst/>
                <a:latin typeface="Noto Sans" panose="020B0502040504020204" pitchFamily="34" charset="0"/>
              </a:rPr>
              <a:t>are also using online activism to achieve their goals.</a:t>
            </a:r>
          </a:p>
          <a:p>
            <a:endParaRPr lang="en-US" dirty="0"/>
          </a:p>
        </p:txBody>
      </p:sp>
      <p:sp>
        <p:nvSpPr>
          <p:cNvPr id="4" name="Slide Number Placeholder 3"/>
          <p:cNvSpPr>
            <a:spLocks noGrp="1"/>
          </p:cNvSpPr>
          <p:nvPr>
            <p:ph type="sldNum" sz="quarter" idx="5"/>
          </p:nvPr>
        </p:nvSpPr>
        <p:spPr/>
        <p:txBody>
          <a:bodyPr/>
          <a:lstStyle/>
          <a:p>
            <a:fld id="{315DEE7D-62B1-5F41-A5F8-3A54B9342DED}" type="slidenum">
              <a:rPr lang="en-US" smtClean="0"/>
              <a:t>13</a:t>
            </a:fld>
            <a:endParaRPr lang="en-US"/>
          </a:p>
        </p:txBody>
      </p:sp>
    </p:spTree>
    <p:extLst>
      <p:ext uri="{BB962C8B-B14F-4D97-AF65-F5344CB8AC3E}">
        <p14:creationId xmlns:p14="http://schemas.microsoft.com/office/powerpoint/2010/main" val="37715049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5DEE7D-62B1-5F41-A5F8-3A54B9342DED}" type="slidenum">
              <a:rPr lang="en-US" smtClean="0"/>
              <a:t>14</a:t>
            </a:fld>
            <a:endParaRPr lang="en-US"/>
          </a:p>
        </p:txBody>
      </p:sp>
    </p:spTree>
    <p:extLst>
      <p:ext uri="{BB962C8B-B14F-4D97-AF65-F5344CB8AC3E}">
        <p14:creationId xmlns:p14="http://schemas.microsoft.com/office/powerpoint/2010/main" val="685922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an overview of this presentation and discussion; in this chapter, the author talks about how a social movement is affected by signals of capacity and how the people in greater power retaliate and how in return, the protesters retaliate by challenging the power of greater authority. The author also analyses how digital technology has affected different social movements over all these years and what was the result of using it in the society. </a:t>
            </a:r>
          </a:p>
        </p:txBody>
      </p:sp>
      <p:sp>
        <p:nvSpPr>
          <p:cNvPr id="4" name="Slide Number Placeholder 3"/>
          <p:cNvSpPr>
            <a:spLocks noGrp="1"/>
          </p:cNvSpPr>
          <p:nvPr>
            <p:ph type="sldNum" sz="quarter" idx="5"/>
          </p:nvPr>
        </p:nvSpPr>
        <p:spPr/>
        <p:txBody>
          <a:bodyPr/>
          <a:lstStyle/>
          <a:p>
            <a:fld id="{315DEE7D-62B1-5F41-A5F8-3A54B9342DED}" type="slidenum">
              <a:rPr lang="en-US" smtClean="0"/>
              <a:t>2</a:t>
            </a:fld>
            <a:endParaRPr lang="en-US"/>
          </a:p>
        </p:txBody>
      </p:sp>
    </p:spTree>
    <p:extLst>
      <p:ext uri="{BB962C8B-B14F-4D97-AF65-F5344CB8AC3E}">
        <p14:creationId xmlns:p14="http://schemas.microsoft.com/office/powerpoint/2010/main" val="1185748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talk about the term “capacity”, this term has been mentioned several times in this particular chapter. Capacity is a term used in the field of human development; it basically means determining the protester’s ability as a whole group to bring change in the society. </a:t>
            </a:r>
          </a:p>
          <a:p>
            <a:endParaRPr lang="en-US" dirty="0"/>
          </a:p>
          <a:p>
            <a:r>
              <a:rPr lang="en-US" dirty="0"/>
              <a:t>This term is used in social movements to demonstrate the protest in different scenarios: </a:t>
            </a:r>
          </a:p>
          <a:p>
            <a:endParaRPr lang="en-US" dirty="0"/>
          </a:p>
          <a:p>
            <a:r>
              <a:rPr lang="en-US" dirty="0"/>
              <a:t>1. What did it take to organize the protest?</a:t>
            </a:r>
          </a:p>
          <a:p>
            <a:r>
              <a:rPr lang="en-US" dirty="0"/>
              <a:t>2. What was the threat the social movement organization faced?</a:t>
            </a:r>
          </a:p>
          <a:p>
            <a:r>
              <a:rPr lang="en-US" dirty="0"/>
              <a:t>3. Was the protest a one-time gathering or a recurrent meeting of a group of people?</a:t>
            </a:r>
          </a:p>
          <a:p>
            <a:endParaRPr lang="en-US" dirty="0"/>
          </a:p>
        </p:txBody>
      </p:sp>
      <p:sp>
        <p:nvSpPr>
          <p:cNvPr id="4" name="Slide Number Placeholder 3"/>
          <p:cNvSpPr>
            <a:spLocks noGrp="1"/>
          </p:cNvSpPr>
          <p:nvPr>
            <p:ph type="sldNum" sz="quarter" idx="5"/>
          </p:nvPr>
        </p:nvSpPr>
        <p:spPr/>
        <p:txBody>
          <a:bodyPr/>
          <a:lstStyle/>
          <a:p>
            <a:fld id="{315DEE7D-62B1-5F41-A5F8-3A54B9342DED}" type="slidenum">
              <a:rPr lang="en-US" smtClean="0"/>
              <a:t>3</a:t>
            </a:fld>
            <a:endParaRPr lang="en-US"/>
          </a:p>
        </p:txBody>
      </p:sp>
    </p:spTree>
    <p:extLst>
      <p:ext uri="{BB962C8B-B14F-4D97-AF65-F5344CB8AC3E}">
        <p14:creationId xmlns:p14="http://schemas.microsoft.com/office/powerpoint/2010/main" val="3527053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we will talk about the summary of this chapter. At the start of the chapter, the author talks about the antiwar march is February 2003, when there was an enormous global wave of movements opposing the war in Iraq. In this series of social movements, around 600 cities from the whole world participated in this protest and hence the </a:t>
            </a:r>
            <a:r>
              <a:rPr lang="en-US" b="0" i="0" dirty="0">
                <a:solidFill>
                  <a:srgbClr val="E8EAED"/>
                </a:solidFill>
                <a:effectLst/>
                <a:latin typeface="Google Sans"/>
              </a:rPr>
              <a:t>Guinness</a:t>
            </a:r>
            <a:r>
              <a:rPr lang="en-US" dirty="0"/>
              <a:t> World Records named this march as the largest antiwar rally in the history. Approximately 9 million people took part in this antiwar rally. </a:t>
            </a:r>
          </a:p>
          <a:p>
            <a:endParaRPr lang="en-US" dirty="0"/>
          </a:p>
          <a:p>
            <a:r>
              <a:rPr lang="en-US" dirty="0"/>
              <a:t>This movement was large , energetic and heavy participation. </a:t>
            </a:r>
          </a:p>
          <a:p>
            <a:endParaRPr lang="en-US" dirty="0"/>
          </a:p>
          <a:p>
            <a:r>
              <a:rPr lang="en-US" dirty="0"/>
              <a:t>Now lets talk about how do we measure a protests power?</a:t>
            </a:r>
          </a:p>
          <a:p>
            <a:endParaRPr lang="en-US" dirty="0"/>
          </a:p>
          <a:p>
            <a:r>
              <a:rPr lang="en-US" dirty="0"/>
              <a:t>-  Narrative Capacity refers to the ability of the movement to frame its story on its own terms and to spread its worldview. </a:t>
            </a:r>
          </a:p>
          <a:p>
            <a:pPr marL="171450" indent="-171450">
              <a:buFontTx/>
              <a:buChar char="-"/>
            </a:pPr>
            <a:r>
              <a:rPr lang="en-US" dirty="0"/>
              <a:t>Disruptive Capacity describes whether a movement can interrupt the regular operations of a system of authority. </a:t>
            </a:r>
          </a:p>
          <a:p>
            <a:pPr marL="171450" indent="-171450">
              <a:buFontTx/>
              <a:buChar char="-"/>
            </a:pPr>
            <a:r>
              <a:rPr lang="en-US" dirty="0"/>
              <a:t>Electoral or Institutional capacity refers to a movement’s ability to keep politicians from being elected, reelected or nominated unless they adapt and implement policies friendly to the social movement’s agenda.</a:t>
            </a:r>
          </a:p>
          <a:p>
            <a:pPr marL="171450" indent="-171450">
              <a:buFontTx/>
              <a:buChar char="-"/>
            </a:pPr>
            <a:endParaRPr lang="en-US" dirty="0"/>
          </a:p>
          <a:p>
            <a:endParaRPr lang="en-US" dirty="0"/>
          </a:p>
        </p:txBody>
      </p:sp>
      <p:sp>
        <p:nvSpPr>
          <p:cNvPr id="4" name="Slide Number Placeholder 3"/>
          <p:cNvSpPr>
            <a:spLocks noGrp="1"/>
          </p:cNvSpPr>
          <p:nvPr>
            <p:ph type="sldNum" sz="quarter" idx="5"/>
          </p:nvPr>
        </p:nvSpPr>
        <p:spPr/>
        <p:txBody>
          <a:bodyPr/>
          <a:lstStyle/>
          <a:p>
            <a:fld id="{315DEE7D-62B1-5F41-A5F8-3A54B9342DED}" type="slidenum">
              <a:rPr lang="en-US" smtClean="0"/>
              <a:t>4</a:t>
            </a:fld>
            <a:endParaRPr lang="en-US"/>
          </a:p>
        </p:txBody>
      </p:sp>
    </p:spTree>
    <p:extLst>
      <p:ext uri="{BB962C8B-B14F-4D97-AF65-F5344CB8AC3E}">
        <p14:creationId xmlns:p14="http://schemas.microsoft.com/office/powerpoint/2010/main" val="190596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chapter, the author also gives some solutions and suggestions as to how a social movement can become successful:</a:t>
            </a:r>
          </a:p>
          <a:p>
            <a:endParaRPr lang="en-US" dirty="0"/>
          </a:p>
          <a:p>
            <a:pPr marL="285750" indent="-285750">
              <a:lnSpc>
                <a:spcPct val="150000"/>
              </a:lnSpc>
              <a:buFontTx/>
              <a:buChar char="-"/>
            </a:pPr>
            <a:r>
              <a:rPr lang="en-US" sz="1200" dirty="0"/>
              <a:t>The social movements should convince that the issues are </a:t>
            </a:r>
            <a:r>
              <a:rPr lang="en-US" sz="1200" b="1" u="sng" dirty="0"/>
              <a:t>important</a:t>
            </a:r>
            <a:r>
              <a:rPr lang="en-US" sz="1200" dirty="0"/>
              <a:t>.</a:t>
            </a:r>
          </a:p>
          <a:p>
            <a:pPr marL="285750" indent="-285750">
              <a:lnSpc>
                <a:spcPct val="150000"/>
              </a:lnSpc>
              <a:buFontTx/>
              <a:buChar char="-"/>
            </a:pPr>
            <a:r>
              <a:rPr lang="en-US" sz="1200" dirty="0"/>
              <a:t>Their stance and demands are </a:t>
            </a:r>
            <a:r>
              <a:rPr lang="en-US" sz="1200" b="1" u="sng" dirty="0"/>
              <a:t>legitimate</a:t>
            </a:r>
          </a:p>
          <a:p>
            <a:pPr marL="285750" indent="-285750">
              <a:lnSpc>
                <a:spcPct val="150000"/>
              </a:lnSpc>
              <a:buFontTx/>
              <a:buChar char="-"/>
            </a:pPr>
            <a:r>
              <a:rPr lang="en-US" sz="1200" dirty="0"/>
              <a:t>To </a:t>
            </a:r>
            <a:r>
              <a:rPr lang="en-US" sz="1200" b="1" u="sng" dirty="0"/>
              <a:t>persuade</a:t>
            </a:r>
            <a:r>
              <a:rPr lang="en-US" sz="1200" dirty="0"/>
              <a:t> people to not just make the outside people join the cause but to </a:t>
            </a:r>
            <a:r>
              <a:rPr lang="en-US" sz="1200" b="1" u="sng" dirty="0"/>
              <a:t>persuade people inside the movement to undertake the initial and often painstaking work of early movement formation.</a:t>
            </a:r>
          </a:p>
          <a:p>
            <a:pPr marL="285750" indent="-285750">
              <a:lnSpc>
                <a:spcPct val="150000"/>
              </a:lnSpc>
              <a:buFontTx/>
              <a:buChar char="-"/>
            </a:pPr>
            <a:r>
              <a:rPr lang="en-US" sz="1200" b="1" u="sng" dirty="0"/>
              <a:t>Changing the minds of elites and those in law enforcement</a:t>
            </a:r>
            <a:r>
              <a:rPr lang="en-US" sz="1200" dirty="0"/>
              <a:t> is important because in a more repressive society, the movements might face heavy violent retaliations.</a:t>
            </a:r>
          </a:p>
          <a:p>
            <a:pPr marL="285750" indent="-285750">
              <a:lnSpc>
                <a:spcPct val="150000"/>
              </a:lnSpc>
              <a:buFontTx/>
              <a:buChar cha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15DEE7D-62B1-5F41-A5F8-3A54B9342DED}" type="slidenum">
              <a:rPr lang="en-US" smtClean="0"/>
              <a:t>5</a:t>
            </a:fld>
            <a:endParaRPr lang="en-US"/>
          </a:p>
        </p:txBody>
      </p:sp>
    </p:spTree>
    <p:extLst>
      <p:ext uri="{BB962C8B-B14F-4D97-AF65-F5344CB8AC3E}">
        <p14:creationId xmlns:p14="http://schemas.microsoft.com/office/powerpoint/2010/main" val="39846775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author mentions about mainstream views and how it can affect a social movement’s pace. Mainstream views is the act in which a movement can find itself cut out from the newsletters if the journalists don’t believe that the issue is news or if it is even worth covering because the journalists have adopted the dominant framework. </a:t>
            </a:r>
          </a:p>
          <a:p>
            <a:endParaRPr lang="en-US" dirty="0"/>
          </a:p>
          <a:p>
            <a:r>
              <a:rPr lang="en-US" dirty="0"/>
              <a:t>Since protesters are cut off from the mass media productions in the form of journalism, here comes the use of digital tools, where protesters try and make their own media and allow the social movements to grow. </a:t>
            </a:r>
          </a:p>
          <a:p>
            <a:endParaRPr lang="en-US" dirty="0"/>
          </a:p>
          <a:p>
            <a:r>
              <a:rPr lang="en-US" dirty="0"/>
              <a:t>Now lets talk about narrative capacity and how it can be used in a movement to gain attention of the public and appeal on its own terms to make their voice heard. Narrative capacity here will allow the movement’s ability to articulate a voice.</a:t>
            </a:r>
          </a:p>
          <a:p>
            <a:endParaRPr lang="en-US" dirty="0"/>
          </a:p>
        </p:txBody>
      </p:sp>
      <p:sp>
        <p:nvSpPr>
          <p:cNvPr id="4" name="Slide Number Placeholder 3"/>
          <p:cNvSpPr>
            <a:spLocks noGrp="1"/>
          </p:cNvSpPr>
          <p:nvPr>
            <p:ph type="sldNum" sz="quarter" idx="5"/>
          </p:nvPr>
        </p:nvSpPr>
        <p:spPr/>
        <p:txBody>
          <a:bodyPr/>
          <a:lstStyle/>
          <a:p>
            <a:fld id="{315DEE7D-62B1-5F41-A5F8-3A54B9342DED}" type="slidenum">
              <a:rPr lang="en-US" smtClean="0"/>
              <a:t>6</a:t>
            </a:fld>
            <a:endParaRPr lang="en-US"/>
          </a:p>
        </p:txBody>
      </p:sp>
    </p:spTree>
    <p:extLst>
      <p:ext uri="{BB962C8B-B14F-4D97-AF65-F5344CB8AC3E}">
        <p14:creationId xmlns:p14="http://schemas.microsoft.com/office/powerpoint/2010/main" val="1538482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now let’s talk about how big, strong and powerful monetary groups have controlled politics and used mass media to elect preferred candidates. Hence, we arrive here to the discuss the relationship between social movements and democratic societies. </a:t>
            </a:r>
          </a:p>
          <a:p>
            <a:endParaRPr lang="en-US" dirty="0"/>
          </a:p>
          <a:p>
            <a:r>
              <a:rPr lang="en-US" dirty="0"/>
              <a:t>Since money is used to strong electoral politics, the desires of citizens have dropped in several countries as people have become wary of representative democracy as a solution to social problems because over the past decades, citizens have seen it fail so many times.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talk about an example of electoral threat: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 the US, programs like Medicare ( a service which provides health care facilities for the elderly people are generously funded, however, higher education; a service which benefits younger people suffers from deep funding cuts. This is happening because politicians know that the elderly people are more likely to vote than younger people and young people are less likely to act as an interest group via social movements to carry electoral threats. </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15DEE7D-62B1-5F41-A5F8-3A54B9342DED}" type="slidenum">
              <a:rPr lang="en-US" smtClean="0"/>
              <a:t>7</a:t>
            </a:fld>
            <a:endParaRPr lang="en-US"/>
          </a:p>
        </p:txBody>
      </p:sp>
    </p:spTree>
    <p:extLst>
      <p:ext uri="{BB962C8B-B14F-4D97-AF65-F5344CB8AC3E}">
        <p14:creationId xmlns:p14="http://schemas.microsoft.com/office/powerpoint/2010/main" val="2918223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is disruptive capacity in detail? It </a:t>
            </a:r>
            <a:r>
              <a:rPr lang="en-US" sz="1800" dirty="0">
                <a:effectLst/>
                <a:latin typeface="ScalaPro"/>
              </a:rPr>
              <a:t>is a movement’s ability to interrupt businesses as usual with the aim of getting attention, making a point, or making it untenable for those in power to continue as in the past, and to sustain such disruption over time. Disruptive capacity is powerful but also carries the highest risk of backlash.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15DEE7D-62B1-5F41-A5F8-3A54B9342DED}" type="slidenum">
              <a:rPr lang="en-US" smtClean="0"/>
              <a:t>8</a:t>
            </a:fld>
            <a:endParaRPr lang="en-US"/>
          </a:p>
        </p:txBody>
      </p:sp>
    </p:spTree>
    <p:extLst>
      <p:ext uri="{BB962C8B-B14F-4D97-AF65-F5344CB8AC3E}">
        <p14:creationId xmlns:p14="http://schemas.microsoft.com/office/powerpoint/2010/main" val="817590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of both communication and digital technologies as a form of organization. Digital tools have greatly affected movements like this by strengthening, altering or even weaking some of their capacities. They also affect the movement choices and readiness and lead to a variety of outcomes, especially when they are coupled with the cultural and political choices of social movements. Moreover, digital tools greatly enhance narrative capacity. </a:t>
            </a:r>
          </a:p>
        </p:txBody>
      </p:sp>
      <p:sp>
        <p:nvSpPr>
          <p:cNvPr id="4" name="Slide Number Placeholder 3"/>
          <p:cNvSpPr>
            <a:spLocks noGrp="1"/>
          </p:cNvSpPr>
          <p:nvPr>
            <p:ph type="sldNum" sz="quarter" idx="5"/>
          </p:nvPr>
        </p:nvSpPr>
        <p:spPr/>
        <p:txBody>
          <a:bodyPr/>
          <a:lstStyle/>
          <a:p>
            <a:fld id="{315DEE7D-62B1-5F41-A5F8-3A54B9342DED}" type="slidenum">
              <a:rPr lang="en-US" smtClean="0"/>
              <a:t>9</a:t>
            </a:fld>
            <a:endParaRPr lang="en-US"/>
          </a:p>
        </p:txBody>
      </p:sp>
    </p:spTree>
    <p:extLst>
      <p:ext uri="{BB962C8B-B14F-4D97-AF65-F5344CB8AC3E}">
        <p14:creationId xmlns:p14="http://schemas.microsoft.com/office/powerpoint/2010/main" val="33133033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11/7/22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11/7/22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11/7/22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11/7/22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11/7/22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11/7/22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11/7/22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11/7/22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11/7/22</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11/7/22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11/7/22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11/7/22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11/7/22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11/7/22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11/7/22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11/7/22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11/7/22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11/7/22</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B10B5-B49E-9140-699B-F8E400E85771}"/>
              </a:ext>
            </a:extLst>
          </p:cNvPr>
          <p:cNvSpPr>
            <a:spLocks noGrp="1"/>
          </p:cNvSpPr>
          <p:nvPr>
            <p:ph type="ctrTitle"/>
          </p:nvPr>
        </p:nvSpPr>
        <p:spPr>
          <a:xfrm>
            <a:off x="-209452" y="2922309"/>
            <a:ext cx="9923682" cy="1324668"/>
          </a:xfrm>
        </p:spPr>
        <p:txBody>
          <a:bodyPr/>
          <a:lstStyle/>
          <a:p>
            <a:pPr algn="ctr"/>
            <a:r>
              <a:rPr lang="en-US" sz="2800" dirty="0">
                <a:solidFill>
                  <a:schemeClr val="tx1">
                    <a:lumMod val="65000"/>
                  </a:schemeClr>
                </a:solidFill>
              </a:rPr>
              <a:t>Signaling Power &amp; Signaling to Power</a:t>
            </a:r>
          </a:p>
        </p:txBody>
      </p:sp>
      <p:sp>
        <p:nvSpPr>
          <p:cNvPr id="3" name="Subtitle 2">
            <a:extLst>
              <a:ext uri="{FF2B5EF4-FFF2-40B4-BE49-F238E27FC236}">
                <a16:creationId xmlns:a16="http://schemas.microsoft.com/office/drawing/2014/main" id="{D22CC09A-B1AE-6AB0-234A-4DB7DD60C5EA}"/>
              </a:ext>
            </a:extLst>
          </p:cNvPr>
          <p:cNvSpPr>
            <a:spLocks noGrp="1"/>
          </p:cNvSpPr>
          <p:nvPr>
            <p:ph type="subTitle" idx="1"/>
          </p:nvPr>
        </p:nvSpPr>
        <p:spPr/>
        <p:txBody>
          <a:bodyPr>
            <a:normAutofit lnSpcReduction="10000"/>
          </a:bodyPr>
          <a:lstStyle/>
          <a:p>
            <a:r>
              <a:rPr lang="en-US" dirty="0"/>
              <a:t>By:</a:t>
            </a:r>
          </a:p>
          <a:p>
            <a:r>
              <a:rPr lang="en-US" dirty="0"/>
              <a:t>Shubham Mishra</a:t>
            </a:r>
          </a:p>
          <a:p>
            <a:r>
              <a:rPr lang="en-US" dirty="0"/>
              <a:t>IST 445H</a:t>
            </a:r>
          </a:p>
        </p:txBody>
      </p:sp>
      <p:sp>
        <p:nvSpPr>
          <p:cNvPr id="4" name="Title 1">
            <a:extLst>
              <a:ext uri="{FF2B5EF4-FFF2-40B4-BE49-F238E27FC236}">
                <a16:creationId xmlns:a16="http://schemas.microsoft.com/office/drawing/2014/main" id="{D08B4D8A-1F77-E665-343C-8ED785943C5A}"/>
              </a:ext>
            </a:extLst>
          </p:cNvPr>
          <p:cNvSpPr txBox="1">
            <a:spLocks/>
          </p:cNvSpPr>
          <p:nvPr/>
        </p:nvSpPr>
        <p:spPr>
          <a:xfrm>
            <a:off x="-209452" y="2338370"/>
            <a:ext cx="9923682" cy="1324668"/>
          </a:xfrm>
          <a:prstGeom prst="rect">
            <a:avLst/>
          </a:prstGeom>
        </p:spPr>
        <p:txBody>
          <a:bodyPr vert="horz" lIns="91440" tIns="45720" rIns="91440" bIns="45720" rtlCol="0" anchor="b">
            <a:noAutofit/>
          </a:bodyPr>
          <a:lstStyle>
            <a:lvl1pPr algn="r" defTabSz="914400" rtl="0" eaLnBrk="1" latinLnBrk="0" hangingPunct="1">
              <a:lnSpc>
                <a:spcPct val="90000"/>
              </a:lnSpc>
              <a:spcBef>
                <a:spcPct val="0"/>
              </a:spcBef>
              <a:buNone/>
              <a:defRPr sz="5400" kern="1200">
                <a:solidFill>
                  <a:schemeClr val="tx1"/>
                </a:solidFill>
                <a:latin typeface="+mj-lt"/>
                <a:ea typeface="+mj-ea"/>
                <a:cs typeface="+mj-cs"/>
              </a:defRPr>
            </a:lvl1pPr>
          </a:lstStyle>
          <a:p>
            <a:pPr algn="ctr"/>
            <a:r>
              <a:rPr lang="en-US" sz="4000" dirty="0"/>
              <a:t>Twitter and Tear Gas</a:t>
            </a:r>
          </a:p>
        </p:txBody>
      </p:sp>
    </p:spTree>
    <p:extLst>
      <p:ext uri="{BB962C8B-B14F-4D97-AF65-F5344CB8AC3E}">
        <p14:creationId xmlns:p14="http://schemas.microsoft.com/office/powerpoint/2010/main" val="28929811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40FDA-7D65-6AB5-80FC-2DC55ED9B124}"/>
              </a:ext>
            </a:extLst>
          </p:cNvPr>
          <p:cNvSpPr>
            <a:spLocks noGrp="1"/>
          </p:cNvSpPr>
          <p:nvPr>
            <p:ph type="title"/>
          </p:nvPr>
        </p:nvSpPr>
        <p:spPr/>
        <p:txBody>
          <a:bodyPr/>
          <a:lstStyle/>
          <a:p>
            <a:r>
              <a:rPr lang="en-US" dirty="0"/>
              <a:t>#BlackLivesMatter and Technology</a:t>
            </a:r>
          </a:p>
        </p:txBody>
      </p:sp>
      <p:sp>
        <p:nvSpPr>
          <p:cNvPr id="3" name="Content Placeholder 2">
            <a:extLst>
              <a:ext uri="{FF2B5EF4-FFF2-40B4-BE49-F238E27FC236}">
                <a16:creationId xmlns:a16="http://schemas.microsoft.com/office/drawing/2014/main" id="{4A23C8BF-E647-7532-CC93-A1BECE6D31B1}"/>
              </a:ext>
            </a:extLst>
          </p:cNvPr>
          <p:cNvSpPr>
            <a:spLocks noGrp="1"/>
          </p:cNvSpPr>
          <p:nvPr>
            <p:ph idx="1"/>
          </p:nvPr>
        </p:nvSpPr>
        <p:spPr>
          <a:xfrm>
            <a:off x="0" y="1993972"/>
            <a:ext cx="12192000" cy="4864027"/>
          </a:xfrm>
        </p:spPr>
        <p:txBody>
          <a:bodyPr/>
          <a:lstStyle/>
          <a:p>
            <a:r>
              <a:rPr lang="en-US" dirty="0"/>
              <a:t>#</a:t>
            </a:r>
            <a:r>
              <a:rPr lang="en-US" dirty="0" err="1"/>
              <a:t>BlacklivesMatter</a:t>
            </a:r>
            <a:r>
              <a:rPr lang="en-US" dirty="0"/>
              <a:t> was a movement which emerged primarily through a network that uses social media both to organize and communicate and as a tool for gathering attention and shaping narratives; this network was able to overcome challenges and successfully developed narrative capacity without tools that older movements used like formal organizations and leaders. </a:t>
            </a:r>
          </a:p>
          <a:p>
            <a:r>
              <a:rPr lang="en-US" dirty="0"/>
              <a:t>With the evolution of use of technology for social movements, there has been a great shift in the amount of attention paid to these killings. </a:t>
            </a:r>
          </a:p>
          <a:p>
            <a:r>
              <a:rPr lang="en-US" dirty="0"/>
              <a:t>In many of the protests for #</a:t>
            </a:r>
            <a:r>
              <a:rPr lang="en-US" dirty="0" err="1"/>
              <a:t>BlacklivesMatter</a:t>
            </a:r>
            <a:r>
              <a:rPr lang="en-US" dirty="0"/>
              <a:t>, several journalists and residents started tweeting images showing the massive police force that had been arrayed against the protestors. People all over the country were tweeting. </a:t>
            </a:r>
          </a:p>
          <a:p>
            <a:r>
              <a:rPr lang="en-US" dirty="0"/>
              <a:t>Analysis showed that there were around 3 million tweets related to #Ferguson. </a:t>
            </a:r>
          </a:p>
        </p:txBody>
      </p:sp>
    </p:spTree>
    <p:extLst>
      <p:ext uri="{BB962C8B-B14F-4D97-AF65-F5344CB8AC3E}">
        <p14:creationId xmlns:p14="http://schemas.microsoft.com/office/powerpoint/2010/main" val="39498682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40FDA-7D65-6AB5-80FC-2DC55ED9B124}"/>
              </a:ext>
            </a:extLst>
          </p:cNvPr>
          <p:cNvSpPr>
            <a:spLocks noGrp="1"/>
          </p:cNvSpPr>
          <p:nvPr>
            <p:ph type="title"/>
          </p:nvPr>
        </p:nvSpPr>
        <p:spPr/>
        <p:txBody>
          <a:bodyPr/>
          <a:lstStyle/>
          <a:p>
            <a:r>
              <a:rPr lang="en-US" dirty="0"/>
              <a:t>Occupy Movement and Technology</a:t>
            </a:r>
          </a:p>
        </p:txBody>
      </p:sp>
      <p:sp>
        <p:nvSpPr>
          <p:cNvPr id="3" name="Content Placeholder 2">
            <a:extLst>
              <a:ext uri="{FF2B5EF4-FFF2-40B4-BE49-F238E27FC236}">
                <a16:creationId xmlns:a16="http://schemas.microsoft.com/office/drawing/2014/main" id="{4A23C8BF-E647-7532-CC93-A1BECE6D31B1}"/>
              </a:ext>
            </a:extLst>
          </p:cNvPr>
          <p:cNvSpPr>
            <a:spLocks noGrp="1"/>
          </p:cNvSpPr>
          <p:nvPr>
            <p:ph idx="1"/>
          </p:nvPr>
        </p:nvSpPr>
        <p:spPr>
          <a:xfrm>
            <a:off x="0" y="2010302"/>
            <a:ext cx="8311243" cy="5239584"/>
          </a:xfrm>
        </p:spPr>
        <p:txBody>
          <a:bodyPr>
            <a:normAutofit lnSpcReduction="10000"/>
          </a:bodyPr>
          <a:lstStyle/>
          <a:p>
            <a:r>
              <a:rPr lang="en-US" dirty="0"/>
              <a:t> In June 2011, </a:t>
            </a:r>
            <a:r>
              <a:rPr lang="en-US" dirty="0" err="1"/>
              <a:t>Adbusters</a:t>
            </a:r>
            <a:r>
              <a:rPr lang="en-US" dirty="0"/>
              <a:t>, a Canadian </a:t>
            </a:r>
            <a:r>
              <a:rPr lang="en-US" dirty="0" err="1"/>
              <a:t>anticonsumerist</a:t>
            </a:r>
            <a:r>
              <a:rPr lang="en-US" dirty="0"/>
              <a:t> magazine sent an email to its subscribers “America needs its own Tahrir”. This allowed a global movement to be founded and this movement was known as the “Occupy Movement”.</a:t>
            </a:r>
          </a:p>
          <a:p>
            <a:r>
              <a:rPr lang="en-US" dirty="0"/>
              <a:t>It was an inspired movement with uprisings in Middle East. This movement led to a movement in New York and there were protests in eighty countries and almost a thousand cities and this movement involved millions of people. The main slogan for this movement was for “We are the 99 percent”.</a:t>
            </a:r>
          </a:p>
          <a:p>
            <a:r>
              <a:rPr lang="en-US" dirty="0"/>
              <a:t>In the first month of the movement, researchers identified almost 400 Facebook pages dedicated to it and hundreds of thousands of people participated in those pages. </a:t>
            </a:r>
          </a:p>
        </p:txBody>
      </p:sp>
      <p:pic>
        <p:nvPicPr>
          <p:cNvPr id="2050" name="Picture 2" descr="Ten years later, examining the Occupy movement's legacy | Penn Today">
            <a:extLst>
              <a:ext uri="{FF2B5EF4-FFF2-40B4-BE49-F238E27FC236}">
                <a16:creationId xmlns:a16="http://schemas.microsoft.com/office/drawing/2014/main" id="{49199024-DEE8-EA37-D4D9-E2B7E260D0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11243" y="2839956"/>
            <a:ext cx="3667304" cy="2907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19058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0EA3-9B13-1BB3-B9B4-5901E2232C85}"/>
              </a:ext>
            </a:extLst>
          </p:cNvPr>
          <p:cNvSpPr>
            <a:spLocks noGrp="1"/>
          </p:cNvSpPr>
          <p:nvPr>
            <p:ph type="title"/>
          </p:nvPr>
        </p:nvSpPr>
        <p:spPr/>
        <p:txBody>
          <a:bodyPr/>
          <a:lstStyle/>
          <a:p>
            <a:r>
              <a:rPr lang="en-US" dirty="0"/>
              <a:t>Criticism of the Reading</a:t>
            </a:r>
          </a:p>
        </p:txBody>
      </p:sp>
      <p:sp>
        <p:nvSpPr>
          <p:cNvPr id="3" name="Content Placeholder 2">
            <a:extLst>
              <a:ext uri="{FF2B5EF4-FFF2-40B4-BE49-F238E27FC236}">
                <a16:creationId xmlns:a16="http://schemas.microsoft.com/office/drawing/2014/main" id="{6AF36A94-ED28-C55F-5C9A-5227D4421104}"/>
              </a:ext>
            </a:extLst>
          </p:cNvPr>
          <p:cNvSpPr>
            <a:spLocks noGrp="1"/>
          </p:cNvSpPr>
          <p:nvPr>
            <p:ph idx="1"/>
          </p:nvPr>
        </p:nvSpPr>
        <p:spPr>
          <a:xfrm>
            <a:off x="0" y="1977644"/>
            <a:ext cx="12192000" cy="5909056"/>
          </a:xfrm>
        </p:spPr>
        <p:txBody>
          <a:bodyPr>
            <a:normAutofit/>
          </a:bodyPr>
          <a:lstStyle/>
          <a:p>
            <a:r>
              <a:rPr lang="en-US" sz="2800" dirty="0"/>
              <a:t>The author says that technology has increased participation of protesters in several movements as described before.</a:t>
            </a:r>
          </a:p>
          <a:p>
            <a:r>
              <a:rPr lang="en-US" sz="2800" dirty="0"/>
              <a:t>However, because of increased participation, there has been increased violation and crimes which has also led to an increase of mortality rate and there is increased damage of municipal and state properties.</a:t>
            </a:r>
          </a:p>
          <a:p>
            <a:r>
              <a:rPr lang="en-US" sz="2800" dirty="0"/>
              <a:t>Many people don’t take the time to research the facts and come across social media posts or retweet something without fact-checking it. </a:t>
            </a:r>
          </a:p>
          <a:p>
            <a:r>
              <a:rPr lang="en-US" sz="2800" dirty="0"/>
              <a:t>For example in the Occupy Movement, instead of creating a list of plans for the movement as a whole, the members gathered every night in a meeting called “General Assembly” where they voiced all of their individual concerns.</a:t>
            </a:r>
          </a:p>
        </p:txBody>
      </p:sp>
    </p:spTree>
    <p:extLst>
      <p:ext uri="{BB962C8B-B14F-4D97-AF65-F5344CB8AC3E}">
        <p14:creationId xmlns:p14="http://schemas.microsoft.com/office/powerpoint/2010/main" val="3118293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0EA3-9B13-1BB3-B9B4-5901E2232C85}"/>
              </a:ext>
            </a:extLst>
          </p:cNvPr>
          <p:cNvSpPr>
            <a:spLocks noGrp="1"/>
          </p:cNvSpPr>
          <p:nvPr>
            <p:ph type="title"/>
          </p:nvPr>
        </p:nvSpPr>
        <p:spPr>
          <a:xfrm>
            <a:off x="0" y="620486"/>
            <a:ext cx="10433957" cy="1352509"/>
          </a:xfrm>
        </p:spPr>
        <p:txBody>
          <a:bodyPr>
            <a:normAutofit/>
          </a:bodyPr>
          <a:lstStyle/>
          <a:p>
            <a:r>
              <a:rPr lang="en-US" sz="2800" dirty="0"/>
              <a:t>Current Event: Brazil’s Runoff Election and Misinformation</a:t>
            </a:r>
          </a:p>
        </p:txBody>
      </p:sp>
      <p:sp>
        <p:nvSpPr>
          <p:cNvPr id="3" name="Content Placeholder 2">
            <a:extLst>
              <a:ext uri="{FF2B5EF4-FFF2-40B4-BE49-F238E27FC236}">
                <a16:creationId xmlns:a16="http://schemas.microsoft.com/office/drawing/2014/main" id="{6AF36A94-ED28-C55F-5C9A-5227D4421104}"/>
              </a:ext>
            </a:extLst>
          </p:cNvPr>
          <p:cNvSpPr>
            <a:spLocks noGrp="1"/>
          </p:cNvSpPr>
          <p:nvPr>
            <p:ph idx="1"/>
          </p:nvPr>
        </p:nvSpPr>
        <p:spPr>
          <a:xfrm>
            <a:off x="-8165" y="1972994"/>
            <a:ext cx="7437665" cy="4885006"/>
          </a:xfrm>
        </p:spPr>
        <p:txBody>
          <a:bodyPr>
            <a:normAutofit/>
          </a:bodyPr>
          <a:lstStyle/>
          <a:p>
            <a:r>
              <a:rPr lang="en-US" dirty="0"/>
              <a:t>Brazilian voters are being bombarded by online misinformation less than a week before they pick their next leader.</a:t>
            </a:r>
          </a:p>
          <a:p>
            <a:r>
              <a:rPr lang="en-US" dirty="0"/>
              <a:t>The false rumors are that: </a:t>
            </a:r>
          </a:p>
          <a:p>
            <a:pPr marL="0" indent="0">
              <a:buNone/>
            </a:pPr>
            <a:r>
              <a:rPr lang="en-US" dirty="0"/>
              <a:t>1. The leftist candidate in Brazil’s presidential election plans to close down churches if elected.</a:t>
            </a:r>
          </a:p>
          <a:p>
            <a:pPr marL="0" indent="0">
              <a:buNone/>
            </a:pPr>
            <a:r>
              <a:rPr lang="en-US" dirty="0"/>
              <a:t>2. Falsely alleging that the right-wing President Jair Bolsonaro has made comments confessing to cannibalism.</a:t>
            </a:r>
          </a:p>
          <a:p>
            <a:r>
              <a:rPr lang="en-US" dirty="0"/>
              <a:t>The campaign director of US based activist group said that “What is happening in Brazil on Facebook and Twitter looks awfully similar to what was happening in the US around the 2020 election.</a:t>
            </a:r>
          </a:p>
        </p:txBody>
      </p:sp>
      <p:sp>
        <p:nvSpPr>
          <p:cNvPr id="4" name="Content Placeholder 2">
            <a:extLst>
              <a:ext uri="{FF2B5EF4-FFF2-40B4-BE49-F238E27FC236}">
                <a16:creationId xmlns:a16="http://schemas.microsoft.com/office/drawing/2014/main" id="{B72B4F10-2A0C-5ACF-7037-0380AD0AF78F}"/>
              </a:ext>
            </a:extLst>
          </p:cNvPr>
          <p:cNvSpPr txBox="1">
            <a:spLocks/>
          </p:cNvSpPr>
          <p:nvPr/>
        </p:nvSpPr>
        <p:spPr>
          <a:xfrm>
            <a:off x="0" y="2059290"/>
            <a:ext cx="12654645" cy="15003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endParaRPr lang="en-US" sz="2800" dirty="0">
              <a:solidFill>
                <a:schemeClr val="bg1"/>
              </a:solidFill>
            </a:endParaRPr>
          </a:p>
        </p:txBody>
      </p:sp>
      <p:pic>
        <p:nvPicPr>
          <p:cNvPr id="5" name="Picture 4">
            <a:extLst>
              <a:ext uri="{FF2B5EF4-FFF2-40B4-BE49-F238E27FC236}">
                <a16:creationId xmlns:a16="http://schemas.microsoft.com/office/drawing/2014/main" id="{24C492A8-7A23-CAC3-0719-1AED41D7EF07}"/>
              </a:ext>
            </a:extLst>
          </p:cNvPr>
          <p:cNvPicPr>
            <a:picLocks noChangeAspect="1"/>
          </p:cNvPicPr>
          <p:nvPr/>
        </p:nvPicPr>
        <p:blipFill>
          <a:blip r:embed="rId3"/>
          <a:stretch>
            <a:fillRect/>
          </a:stretch>
        </p:blipFill>
        <p:spPr>
          <a:xfrm>
            <a:off x="7429500" y="1972993"/>
            <a:ext cx="4758117" cy="4369219"/>
          </a:xfrm>
          <a:prstGeom prst="rect">
            <a:avLst/>
          </a:prstGeom>
        </p:spPr>
      </p:pic>
    </p:spTree>
    <p:extLst>
      <p:ext uri="{BB962C8B-B14F-4D97-AF65-F5344CB8AC3E}">
        <p14:creationId xmlns:p14="http://schemas.microsoft.com/office/powerpoint/2010/main" val="15485017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7EFE4-37BC-4B75-29E8-3458DBDD5017}"/>
              </a:ext>
            </a:extLst>
          </p:cNvPr>
          <p:cNvSpPr>
            <a:spLocks noGrp="1"/>
          </p:cNvSpPr>
          <p:nvPr>
            <p:ph type="title"/>
          </p:nvPr>
        </p:nvSpPr>
        <p:spPr/>
        <p:txBody>
          <a:bodyPr/>
          <a:lstStyle/>
          <a:p>
            <a:r>
              <a:rPr lang="en-US" dirty="0"/>
              <a:t>Questions to Class</a:t>
            </a:r>
          </a:p>
        </p:txBody>
      </p:sp>
      <p:sp>
        <p:nvSpPr>
          <p:cNvPr id="3" name="Content Placeholder 2">
            <a:extLst>
              <a:ext uri="{FF2B5EF4-FFF2-40B4-BE49-F238E27FC236}">
                <a16:creationId xmlns:a16="http://schemas.microsoft.com/office/drawing/2014/main" id="{B9025B25-36E8-DE04-D046-D412B51A22B8}"/>
              </a:ext>
            </a:extLst>
          </p:cNvPr>
          <p:cNvSpPr>
            <a:spLocks noGrp="1"/>
          </p:cNvSpPr>
          <p:nvPr>
            <p:ph idx="1"/>
          </p:nvPr>
        </p:nvSpPr>
        <p:spPr>
          <a:xfrm>
            <a:off x="0" y="2059287"/>
            <a:ext cx="12192000" cy="6823456"/>
          </a:xfrm>
        </p:spPr>
        <p:txBody>
          <a:bodyPr>
            <a:normAutofit/>
          </a:bodyPr>
          <a:lstStyle/>
          <a:p>
            <a:pPr marL="457200" indent="-457200">
              <a:lnSpc>
                <a:spcPct val="150000"/>
              </a:lnSpc>
              <a:buFont typeface="+mj-lt"/>
              <a:buAutoNum type="arabicPeriod"/>
            </a:pPr>
            <a:r>
              <a:rPr lang="en-US" sz="3200" dirty="0"/>
              <a:t>How to make sure all of the people in social media are aware of the issue being raised in a movement and make sure that there is no scope of misinformation or lies?</a:t>
            </a:r>
          </a:p>
          <a:p>
            <a:pPr marL="457200" indent="-457200">
              <a:lnSpc>
                <a:spcPct val="150000"/>
              </a:lnSpc>
              <a:buFont typeface="+mj-lt"/>
              <a:buAutoNum type="arabicPeriod"/>
            </a:pPr>
            <a:r>
              <a:rPr lang="en-US" sz="3200" dirty="0"/>
              <a:t>How to prevent terrorist groups from using online activism to achieve their goals?</a:t>
            </a:r>
          </a:p>
        </p:txBody>
      </p:sp>
    </p:spTree>
    <p:extLst>
      <p:ext uri="{BB962C8B-B14F-4D97-AF65-F5344CB8AC3E}">
        <p14:creationId xmlns:p14="http://schemas.microsoft.com/office/powerpoint/2010/main" val="869499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61DD1-1B78-C040-2C32-1A91D2C3CA48}"/>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1D3D1361-8C22-965B-9B20-765DC5FEEB8A}"/>
              </a:ext>
            </a:extLst>
          </p:cNvPr>
          <p:cNvSpPr>
            <a:spLocks noGrp="1"/>
          </p:cNvSpPr>
          <p:nvPr>
            <p:ph idx="1"/>
          </p:nvPr>
        </p:nvSpPr>
        <p:spPr>
          <a:xfrm>
            <a:off x="16476" y="1760969"/>
            <a:ext cx="7611762" cy="9231310"/>
          </a:xfrm>
        </p:spPr>
        <p:txBody>
          <a:bodyPr>
            <a:normAutofit/>
          </a:bodyPr>
          <a:lstStyle/>
          <a:p>
            <a:endParaRPr lang="en-US" dirty="0"/>
          </a:p>
          <a:p>
            <a:r>
              <a:rPr lang="en-US" dirty="0"/>
              <a:t>Start of Part 3 of the book “Twitter and Tear Gas” by the author. The name of the part 3 of this book is “After the Protests”. </a:t>
            </a:r>
          </a:p>
          <a:p>
            <a:r>
              <a:rPr lang="en-US" dirty="0"/>
              <a:t>Talks about how different protests in a movement depends on the interactions and signals of capacity between those in power and those who seek to challenge that power of greater authority.</a:t>
            </a:r>
          </a:p>
          <a:p>
            <a:r>
              <a:rPr lang="en-US" dirty="0"/>
              <a:t>Examines and analyses the impact of digital technology in various case studies in this chapter and how it has affected the result of the movement as an aftermath. </a:t>
            </a:r>
          </a:p>
          <a:p>
            <a:endParaRPr lang="en-US" dirty="0"/>
          </a:p>
          <a:p>
            <a:endParaRPr lang="en-US" dirty="0"/>
          </a:p>
          <a:p>
            <a:endParaRPr lang="en-US" dirty="0"/>
          </a:p>
        </p:txBody>
      </p:sp>
      <p:sp>
        <p:nvSpPr>
          <p:cNvPr id="5" name="TextBox 4">
            <a:extLst>
              <a:ext uri="{FF2B5EF4-FFF2-40B4-BE49-F238E27FC236}">
                <a16:creationId xmlns:a16="http://schemas.microsoft.com/office/drawing/2014/main" id="{A8F333E1-6BE6-2562-9483-757B111C031C}"/>
              </a:ext>
            </a:extLst>
          </p:cNvPr>
          <p:cNvSpPr txBox="1"/>
          <p:nvPr/>
        </p:nvSpPr>
        <p:spPr>
          <a:xfrm>
            <a:off x="10157254" y="6549081"/>
            <a:ext cx="184731" cy="369332"/>
          </a:xfrm>
          <a:prstGeom prst="rect">
            <a:avLst/>
          </a:prstGeom>
          <a:noFill/>
        </p:spPr>
        <p:txBody>
          <a:bodyPr wrap="none" rtlCol="0">
            <a:spAutoFit/>
          </a:bodyPr>
          <a:lstStyle/>
          <a:p>
            <a:endParaRPr lang="en-US" dirty="0"/>
          </a:p>
        </p:txBody>
      </p:sp>
      <p:pic>
        <p:nvPicPr>
          <p:cNvPr id="1026" name="Picture 2" descr="Netflix, Twitter announce support for Black Lives Matter after George Floyd  killing, riots | Fox Business">
            <a:extLst>
              <a:ext uri="{FF2B5EF4-FFF2-40B4-BE49-F238E27FC236}">
                <a16:creationId xmlns:a16="http://schemas.microsoft.com/office/drawing/2014/main" id="{75CD2ABA-A2D4-FE57-38B5-DC220FAA84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8238" y="2639679"/>
            <a:ext cx="4547286" cy="31038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399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93486-8331-5670-4C1F-8F633A878B0B}"/>
              </a:ext>
            </a:extLst>
          </p:cNvPr>
          <p:cNvSpPr>
            <a:spLocks noGrp="1"/>
          </p:cNvSpPr>
          <p:nvPr>
            <p:ph type="title"/>
          </p:nvPr>
        </p:nvSpPr>
        <p:spPr/>
        <p:txBody>
          <a:bodyPr/>
          <a:lstStyle/>
          <a:p>
            <a:r>
              <a:rPr lang="en-US" dirty="0"/>
              <a:t>What is </a:t>
            </a:r>
            <a:r>
              <a:rPr lang="en-US" b="1" dirty="0"/>
              <a:t>Capacity</a:t>
            </a:r>
            <a:r>
              <a:rPr lang="en-US" dirty="0"/>
              <a:t>?</a:t>
            </a:r>
          </a:p>
        </p:txBody>
      </p:sp>
      <p:sp>
        <p:nvSpPr>
          <p:cNvPr id="3" name="Content Placeholder 2">
            <a:extLst>
              <a:ext uri="{FF2B5EF4-FFF2-40B4-BE49-F238E27FC236}">
                <a16:creationId xmlns:a16="http://schemas.microsoft.com/office/drawing/2014/main" id="{B67CEFA2-40D8-BDD9-AE28-98923026F6C5}"/>
              </a:ext>
            </a:extLst>
          </p:cNvPr>
          <p:cNvSpPr>
            <a:spLocks noGrp="1"/>
          </p:cNvSpPr>
          <p:nvPr>
            <p:ph idx="1"/>
          </p:nvPr>
        </p:nvSpPr>
        <p:spPr>
          <a:xfrm>
            <a:off x="680321" y="2336872"/>
            <a:ext cx="9613861" cy="4521127"/>
          </a:xfrm>
        </p:spPr>
        <p:txBody>
          <a:bodyPr/>
          <a:lstStyle/>
          <a:p>
            <a:r>
              <a:rPr lang="en-US" dirty="0"/>
              <a:t>This term comes from the field of human development.</a:t>
            </a:r>
          </a:p>
          <a:p>
            <a:r>
              <a:rPr lang="en-US" dirty="0"/>
              <a:t>It basically means evaluating the movement’s collective ability to bring social change rather than measuring available benchmarks.</a:t>
            </a:r>
          </a:p>
          <a:p>
            <a:r>
              <a:rPr lang="en-US" dirty="0"/>
              <a:t>The author uses the word “</a:t>
            </a:r>
            <a:r>
              <a:rPr lang="en-US" b="1" dirty="0"/>
              <a:t>capacity</a:t>
            </a:r>
            <a:r>
              <a:rPr lang="en-US" dirty="0"/>
              <a:t>” several times in this book</a:t>
            </a:r>
          </a:p>
          <a:p>
            <a:r>
              <a:rPr lang="en-US" dirty="0"/>
              <a:t>The word ”</a:t>
            </a:r>
            <a:r>
              <a:rPr lang="en-US" b="1" dirty="0"/>
              <a:t>CAPACITY</a:t>
            </a:r>
            <a:r>
              <a:rPr lang="en-US" dirty="0"/>
              <a:t>” in social movements demonstrate the protest in different scenarios:</a:t>
            </a:r>
          </a:p>
          <a:p>
            <a:r>
              <a:rPr lang="en-US" dirty="0"/>
              <a:t>1. What did it take to organize the protest?</a:t>
            </a:r>
          </a:p>
          <a:p>
            <a:r>
              <a:rPr lang="en-US" dirty="0"/>
              <a:t>2. What was the threat the social movement organization faced?</a:t>
            </a:r>
          </a:p>
          <a:p>
            <a:r>
              <a:rPr lang="en-US" dirty="0"/>
              <a:t>3. Was the protest a one-time gathering or a recurrent meeting of a group of people?</a:t>
            </a:r>
          </a:p>
          <a:p>
            <a:endParaRPr lang="en-US" dirty="0"/>
          </a:p>
        </p:txBody>
      </p:sp>
    </p:spTree>
    <p:extLst>
      <p:ext uri="{BB962C8B-B14F-4D97-AF65-F5344CB8AC3E}">
        <p14:creationId xmlns:p14="http://schemas.microsoft.com/office/powerpoint/2010/main" val="4164740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35B0A-8D2A-BFE6-4ECF-D014F3CEA437}"/>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7C33FB89-2FBC-3365-93E6-9BF7D8263D16}"/>
              </a:ext>
            </a:extLst>
          </p:cNvPr>
          <p:cNvSpPr>
            <a:spLocks noGrp="1"/>
          </p:cNvSpPr>
          <p:nvPr>
            <p:ph idx="1"/>
          </p:nvPr>
        </p:nvSpPr>
        <p:spPr>
          <a:xfrm>
            <a:off x="0" y="2037834"/>
            <a:ext cx="7222708" cy="536956"/>
          </a:xfrm>
        </p:spPr>
        <p:txBody>
          <a:bodyPr/>
          <a:lstStyle/>
          <a:p>
            <a:r>
              <a:rPr lang="en-US" dirty="0">
                <a:solidFill>
                  <a:schemeClr val="bg1"/>
                </a:solidFill>
              </a:rPr>
              <a:t>Antiwar March in February 2003</a:t>
            </a:r>
          </a:p>
        </p:txBody>
      </p:sp>
      <p:sp>
        <p:nvSpPr>
          <p:cNvPr id="5" name="TextBox 4">
            <a:extLst>
              <a:ext uri="{FF2B5EF4-FFF2-40B4-BE49-F238E27FC236}">
                <a16:creationId xmlns:a16="http://schemas.microsoft.com/office/drawing/2014/main" id="{A3200254-A97F-2ED9-8C46-C8309F094E18}"/>
              </a:ext>
            </a:extLst>
          </p:cNvPr>
          <p:cNvSpPr txBox="1"/>
          <p:nvPr/>
        </p:nvSpPr>
        <p:spPr>
          <a:xfrm>
            <a:off x="179614" y="2514600"/>
            <a:ext cx="9813471" cy="1200329"/>
          </a:xfrm>
          <a:prstGeom prst="rect">
            <a:avLst/>
          </a:prstGeom>
          <a:noFill/>
        </p:spPr>
        <p:txBody>
          <a:bodyPr wrap="square">
            <a:spAutoFit/>
          </a:bodyPr>
          <a:lstStyle/>
          <a:p>
            <a:pPr marL="285750" indent="-285750">
              <a:buFontTx/>
              <a:buChar char="-"/>
            </a:pPr>
            <a:r>
              <a:rPr lang="en-US" dirty="0"/>
              <a:t>It was a massive global wave of movements opposing the war in Iraq, Guinness World Records named it as the largest antiwar rally in the history as around 600 cities in the whole world participated in a series of protests. </a:t>
            </a:r>
          </a:p>
          <a:p>
            <a:pPr marL="285750" indent="-285750">
              <a:buFontTx/>
              <a:buChar char="-"/>
            </a:pPr>
            <a:r>
              <a:rPr lang="en-US" dirty="0"/>
              <a:t>The antiwar movement was large, energetic and had heavy participation.</a:t>
            </a:r>
          </a:p>
        </p:txBody>
      </p:sp>
      <p:sp>
        <p:nvSpPr>
          <p:cNvPr id="7" name="TextBox 6">
            <a:extLst>
              <a:ext uri="{FF2B5EF4-FFF2-40B4-BE49-F238E27FC236}">
                <a16:creationId xmlns:a16="http://schemas.microsoft.com/office/drawing/2014/main" id="{3E224C0E-0884-2EB2-86A1-5AE76632FD6B}"/>
              </a:ext>
            </a:extLst>
          </p:cNvPr>
          <p:cNvSpPr txBox="1"/>
          <p:nvPr/>
        </p:nvSpPr>
        <p:spPr>
          <a:xfrm>
            <a:off x="0" y="4021052"/>
            <a:ext cx="6139542" cy="461665"/>
          </a:xfrm>
          <a:prstGeom prst="rect">
            <a:avLst/>
          </a:prstGeom>
          <a:noFill/>
        </p:spPr>
        <p:txBody>
          <a:bodyPr wrap="square">
            <a:spAutoFit/>
          </a:bodyPr>
          <a:lstStyle/>
          <a:p>
            <a:pPr marL="342900" indent="-342900">
              <a:buFont typeface="Arial" panose="020B0604020202020204" pitchFamily="34" charset="0"/>
              <a:buChar char="•"/>
            </a:pPr>
            <a:r>
              <a:rPr lang="en-US" sz="2400" dirty="0">
                <a:solidFill>
                  <a:schemeClr val="bg1"/>
                </a:solidFill>
              </a:rPr>
              <a:t>How to measure a protest's power?</a:t>
            </a:r>
          </a:p>
        </p:txBody>
      </p:sp>
      <p:sp>
        <p:nvSpPr>
          <p:cNvPr id="11" name="TextBox 10">
            <a:extLst>
              <a:ext uri="{FF2B5EF4-FFF2-40B4-BE49-F238E27FC236}">
                <a16:creationId xmlns:a16="http://schemas.microsoft.com/office/drawing/2014/main" id="{796EE9C1-F63A-B68B-543C-1899E7595C6A}"/>
              </a:ext>
            </a:extLst>
          </p:cNvPr>
          <p:cNvSpPr txBox="1"/>
          <p:nvPr/>
        </p:nvSpPr>
        <p:spPr>
          <a:xfrm>
            <a:off x="0" y="4628742"/>
            <a:ext cx="11860022" cy="2123658"/>
          </a:xfrm>
          <a:prstGeom prst="rect">
            <a:avLst/>
          </a:prstGeom>
          <a:noFill/>
        </p:spPr>
        <p:txBody>
          <a:bodyPr wrap="square">
            <a:spAutoFit/>
          </a:bodyPr>
          <a:lstStyle/>
          <a:p>
            <a:pPr marL="285750" indent="-285750">
              <a:buFontTx/>
              <a:buChar char="-"/>
            </a:pPr>
            <a:r>
              <a:rPr lang="en-US" dirty="0"/>
              <a:t>How social movements build and </a:t>
            </a:r>
            <a:r>
              <a:rPr lang="en-US" i="1" dirty="0"/>
              <a:t>SIGNAL </a:t>
            </a:r>
            <a:r>
              <a:rPr lang="en-US" dirty="0"/>
              <a:t>capacity to those in power?</a:t>
            </a:r>
          </a:p>
          <a:p>
            <a:pPr marL="285750" indent="-285750">
              <a:buFontTx/>
              <a:buChar char="-"/>
            </a:pPr>
            <a:r>
              <a:rPr lang="en-US" dirty="0"/>
              <a:t>Strength of social movements include: setting the narrative, to affect electoral or institutional changes and to disrupt the status quo. </a:t>
            </a:r>
          </a:p>
          <a:p>
            <a:pPr marL="285750" indent="-285750">
              <a:buFontTx/>
              <a:buChar char="-"/>
            </a:pPr>
            <a:r>
              <a:rPr lang="en-US" dirty="0"/>
              <a:t>3 CRUCIAL CAPIBILITIES OF SOCIAL MOVEMENTS:</a:t>
            </a:r>
          </a:p>
          <a:p>
            <a:pPr marL="285750" indent="-285750">
              <a:buFontTx/>
              <a:buChar char="-"/>
            </a:pPr>
            <a:r>
              <a:rPr lang="en-US" sz="2000" dirty="0"/>
              <a:t>1. </a:t>
            </a:r>
            <a:r>
              <a:rPr lang="en-US" sz="2000" b="1" dirty="0"/>
              <a:t>Narrative Capacity</a:t>
            </a:r>
          </a:p>
          <a:p>
            <a:pPr marL="285750" indent="-285750">
              <a:buFontTx/>
              <a:buChar char="-"/>
            </a:pPr>
            <a:r>
              <a:rPr lang="en-US" sz="2000" dirty="0"/>
              <a:t>2. </a:t>
            </a:r>
            <a:r>
              <a:rPr lang="en-US" sz="2000" b="1" dirty="0"/>
              <a:t>Disruptive Capacity</a:t>
            </a:r>
          </a:p>
          <a:p>
            <a:pPr marL="285750" indent="-285750">
              <a:buFontTx/>
              <a:buChar char="-"/>
            </a:pPr>
            <a:r>
              <a:rPr lang="en-US" sz="2000" dirty="0"/>
              <a:t>3. </a:t>
            </a:r>
            <a:r>
              <a:rPr lang="en-US" sz="2000" b="1" dirty="0"/>
              <a:t>Electoral and/or Institutional Capacity</a:t>
            </a:r>
          </a:p>
        </p:txBody>
      </p:sp>
    </p:spTree>
    <p:extLst>
      <p:ext uri="{BB962C8B-B14F-4D97-AF65-F5344CB8AC3E}">
        <p14:creationId xmlns:p14="http://schemas.microsoft.com/office/powerpoint/2010/main" val="3369401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283A9-A235-9064-EEED-0EE3D086AC56}"/>
              </a:ext>
            </a:extLst>
          </p:cNvPr>
          <p:cNvSpPr>
            <a:spLocks noGrp="1"/>
          </p:cNvSpPr>
          <p:nvPr>
            <p:ph type="title"/>
          </p:nvPr>
        </p:nvSpPr>
        <p:spPr/>
        <p:txBody>
          <a:bodyPr/>
          <a:lstStyle/>
          <a:p>
            <a:r>
              <a:rPr lang="en-US" dirty="0"/>
              <a:t>Continued</a:t>
            </a:r>
          </a:p>
        </p:txBody>
      </p:sp>
      <p:sp>
        <p:nvSpPr>
          <p:cNvPr id="3" name="Content Placeholder 2">
            <a:extLst>
              <a:ext uri="{FF2B5EF4-FFF2-40B4-BE49-F238E27FC236}">
                <a16:creationId xmlns:a16="http://schemas.microsoft.com/office/drawing/2014/main" id="{FBE72BD3-2120-4330-5D59-F035BCB5F091}"/>
              </a:ext>
            </a:extLst>
          </p:cNvPr>
          <p:cNvSpPr>
            <a:spLocks noGrp="1"/>
          </p:cNvSpPr>
          <p:nvPr>
            <p:ph idx="1"/>
          </p:nvPr>
        </p:nvSpPr>
        <p:spPr>
          <a:xfrm>
            <a:off x="-48988" y="2173590"/>
            <a:ext cx="12703629" cy="1353384"/>
          </a:xfrm>
        </p:spPr>
        <p:txBody>
          <a:bodyPr>
            <a:normAutofit/>
          </a:bodyPr>
          <a:lstStyle/>
          <a:p>
            <a:pPr marL="0" indent="0">
              <a:buNone/>
            </a:pPr>
            <a:r>
              <a:rPr lang="en-US" sz="2800" dirty="0">
                <a:solidFill>
                  <a:schemeClr val="bg1"/>
                </a:solidFill>
              </a:rPr>
              <a:t>How to make a social movement successful? (according to the author)</a:t>
            </a:r>
          </a:p>
          <a:p>
            <a:pPr marL="0" indent="0">
              <a:buNone/>
            </a:pPr>
            <a:endParaRPr lang="en-US" sz="2800" dirty="0">
              <a:solidFill>
                <a:schemeClr val="bg1"/>
              </a:solidFill>
            </a:endParaRPr>
          </a:p>
        </p:txBody>
      </p:sp>
      <p:sp>
        <p:nvSpPr>
          <p:cNvPr id="5" name="TextBox 4">
            <a:extLst>
              <a:ext uri="{FF2B5EF4-FFF2-40B4-BE49-F238E27FC236}">
                <a16:creationId xmlns:a16="http://schemas.microsoft.com/office/drawing/2014/main" id="{6E6CC44D-28C8-8CAE-8D2B-770257BCECDA}"/>
              </a:ext>
            </a:extLst>
          </p:cNvPr>
          <p:cNvSpPr txBox="1"/>
          <p:nvPr/>
        </p:nvSpPr>
        <p:spPr>
          <a:xfrm>
            <a:off x="-1" y="2735979"/>
            <a:ext cx="12426044" cy="4334969"/>
          </a:xfrm>
          <a:prstGeom prst="rect">
            <a:avLst/>
          </a:prstGeom>
          <a:noFill/>
        </p:spPr>
        <p:txBody>
          <a:bodyPr wrap="square">
            <a:spAutoFit/>
          </a:bodyPr>
          <a:lstStyle/>
          <a:p>
            <a:pPr marL="285750" indent="-285750">
              <a:lnSpc>
                <a:spcPct val="150000"/>
              </a:lnSpc>
              <a:buFontTx/>
              <a:buChar char="-"/>
            </a:pPr>
            <a:r>
              <a:rPr lang="en-US" sz="2400" dirty="0"/>
              <a:t>The social movements should convince that the issues are important.</a:t>
            </a:r>
          </a:p>
          <a:p>
            <a:pPr marL="285750" indent="-285750">
              <a:lnSpc>
                <a:spcPct val="150000"/>
              </a:lnSpc>
              <a:buFontTx/>
              <a:buChar char="-"/>
            </a:pPr>
            <a:r>
              <a:rPr lang="en-US" sz="2400" dirty="0"/>
              <a:t>Their stance and demands are legitimate</a:t>
            </a:r>
          </a:p>
          <a:p>
            <a:pPr marL="285750" indent="-285750">
              <a:lnSpc>
                <a:spcPct val="150000"/>
              </a:lnSpc>
              <a:buFontTx/>
              <a:buChar char="-"/>
            </a:pPr>
            <a:r>
              <a:rPr lang="en-US" sz="2400" dirty="0"/>
              <a:t>To persuade people to not just make the outside people join the cause but to persuade people inside the movement to undertake the initial and often painstaking work of early movement formation.</a:t>
            </a:r>
          </a:p>
          <a:p>
            <a:pPr marL="285750" indent="-285750">
              <a:lnSpc>
                <a:spcPct val="150000"/>
              </a:lnSpc>
              <a:buFontTx/>
              <a:buChar char="-"/>
            </a:pPr>
            <a:r>
              <a:rPr lang="en-US" sz="2400" dirty="0"/>
              <a:t>Changing the minds of elites and those in law enforcement is important because in a more repressive society, the movements might face heavy violent retaliations.</a:t>
            </a:r>
          </a:p>
          <a:p>
            <a:pPr marL="285750" indent="-285750">
              <a:lnSpc>
                <a:spcPct val="150000"/>
              </a:lnSpc>
              <a:buFontTx/>
              <a:buChar char="-"/>
            </a:pPr>
            <a:endParaRPr lang="en-US" dirty="0"/>
          </a:p>
        </p:txBody>
      </p:sp>
    </p:spTree>
    <p:extLst>
      <p:ext uri="{BB962C8B-B14F-4D97-AF65-F5344CB8AC3E}">
        <p14:creationId xmlns:p14="http://schemas.microsoft.com/office/powerpoint/2010/main" val="4081410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A2BAF-CECA-D023-2F5F-5C5069E3DEE6}"/>
              </a:ext>
            </a:extLst>
          </p:cNvPr>
          <p:cNvSpPr>
            <a:spLocks noGrp="1"/>
          </p:cNvSpPr>
          <p:nvPr>
            <p:ph type="title"/>
          </p:nvPr>
        </p:nvSpPr>
        <p:spPr/>
        <p:txBody>
          <a:bodyPr/>
          <a:lstStyle/>
          <a:p>
            <a:r>
              <a:rPr lang="en-US" dirty="0"/>
              <a:t>Continued</a:t>
            </a:r>
          </a:p>
        </p:txBody>
      </p:sp>
      <p:sp>
        <p:nvSpPr>
          <p:cNvPr id="3" name="Content Placeholder 2">
            <a:extLst>
              <a:ext uri="{FF2B5EF4-FFF2-40B4-BE49-F238E27FC236}">
                <a16:creationId xmlns:a16="http://schemas.microsoft.com/office/drawing/2014/main" id="{CF519D36-B004-14CC-9DEB-5BAC195AA77D}"/>
              </a:ext>
            </a:extLst>
          </p:cNvPr>
          <p:cNvSpPr>
            <a:spLocks noGrp="1"/>
          </p:cNvSpPr>
          <p:nvPr>
            <p:ph idx="1"/>
          </p:nvPr>
        </p:nvSpPr>
        <p:spPr>
          <a:xfrm>
            <a:off x="0" y="2026630"/>
            <a:ext cx="3902529" cy="618599"/>
          </a:xfrm>
        </p:spPr>
        <p:txBody>
          <a:bodyPr>
            <a:normAutofit/>
          </a:bodyPr>
          <a:lstStyle/>
          <a:p>
            <a:pPr marL="0" indent="0">
              <a:buNone/>
            </a:pPr>
            <a:r>
              <a:rPr lang="en-US" sz="3200" b="1" dirty="0">
                <a:solidFill>
                  <a:schemeClr val="bg1"/>
                </a:solidFill>
              </a:rPr>
              <a:t>Mainstream Views</a:t>
            </a:r>
          </a:p>
        </p:txBody>
      </p:sp>
      <p:sp>
        <p:nvSpPr>
          <p:cNvPr id="5" name="TextBox 4">
            <a:extLst>
              <a:ext uri="{FF2B5EF4-FFF2-40B4-BE49-F238E27FC236}">
                <a16:creationId xmlns:a16="http://schemas.microsoft.com/office/drawing/2014/main" id="{D669942F-4F18-277A-C69A-68160779BD7A}"/>
              </a:ext>
            </a:extLst>
          </p:cNvPr>
          <p:cNvSpPr txBox="1"/>
          <p:nvPr/>
        </p:nvSpPr>
        <p:spPr>
          <a:xfrm>
            <a:off x="0" y="2547447"/>
            <a:ext cx="12192000" cy="2585323"/>
          </a:xfrm>
          <a:prstGeom prst="rect">
            <a:avLst/>
          </a:prstGeom>
          <a:noFill/>
        </p:spPr>
        <p:txBody>
          <a:bodyPr wrap="square">
            <a:spAutoFit/>
          </a:bodyPr>
          <a:lstStyle/>
          <a:p>
            <a:pPr marL="285750" indent="-285750">
              <a:buFontTx/>
              <a:buChar char="-"/>
            </a:pPr>
            <a:r>
              <a:rPr lang="en-US" sz="2400" dirty="0"/>
              <a:t>It is the way in which a movement can find itself cut out from the newsletters if the journalists don’t believe that the issue is news or is even worth covering because the journalists have adopted the dominant framework. </a:t>
            </a:r>
          </a:p>
          <a:p>
            <a:pPr marL="285750" indent="-285750">
              <a:buFontTx/>
              <a:buChar char="-"/>
            </a:pPr>
            <a:r>
              <a:rPr lang="en-US" sz="2400" dirty="0"/>
              <a:t>Hence, as movements are struggling for favorable media coverage, with the use of digital tools, protesters are increasingly turning to make their own media. </a:t>
            </a:r>
          </a:p>
          <a:p>
            <a:pPr marL="285750" indent="-285750">
              <a:buFontTx/>
              <a:buChar char="-"/>
            </a:pPr>
            <a:endParaRPr lang="en-US" sz="2400" dirty="0"/>
          </a:p>
          <a:p>
            <a:pPr marL="285750" indent="-285750">
              <a:buFontTx/>
              <a:buChar char="-"/>
            </a:pPr>
            <a:endParaRPr lang="en-US" dirty="0"/>
          </a:p>
        </p:txBody>
      </p:sp>
      <p:sp>
        <p:nvSpPr>
          <p:cNvPr id="8" name="Content Placeholder 2">
            <a:extLst>
              <a:ext uri="{FF2B5EF4-FFF2-40B4-BE49-F238E27FC236}">
                <a16:creationId xmlns:a16="http://schemas.microsoft.com/office/drawing/2014/main" id="{09C904F5-6024-36F5-9BA8-18EEBA743764}"/>
              </a:ext>
            </a:extLst>
          </p:cNvPr>
          <p:cNvSpPr txBox="1">
            <a:spLocks/>
          </p:cNvSpPr>
          <p:nvPr/>
        </p:nvSpPr>
        <p:spPr>
          <a:xfrm>
            <a:off x="-3" y="4714535"/>
            <a:ext cx="12191999" cy="6185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chemeClr val="bg1"/>
                </a:solidFill>
              </a:rPr>
              <a:t>How to get attention of the public for a movement to take place successfully?</a:t>
            </a:r>
          </a:p>
        </p:txBody>
      </p:sp>
      <p:sp>
        <p:nvSpPr>
          <p:cNvPr id="9" name="TextBox 8">
            <a:extLst>
              <a:ext uri="{FF2B5EF4-FFF2-40B4-BE49-F238E27FC236}">
                <a16:creationId xmlns:a16="http://schemas.microsoft.com/office/drawing/2014/main" id="{1453E1EF-26C3-4702-F55D-4E406E1158C5}"/>
              </a:ext>
            </a:extLst>
          </p:cNvPr>
          <p:cNvSpPr txBox="1"/>
          <p:nvPr/>
        </p:nvSpPr>
        <p:spPr>
          <a:xfrm>
            <a:off x="-4" y="5132770"/>
            <a:ext cx="12192000" cy="1569660"/>
          </a:xfrm>
          <a:prstGeom prst="rect">
            <a:avLst/>
          </a:prstGeom>
          <a:noFill/>
        </p:spPr>
        <p:txBody>
          <a:bodyPr wrap="square">
            <a:spAutoFit/>
          </a:bodyPr>
          <a:lstStyle/>
          <a:p>
            <a:pPr marL="285750" indent="-285750">
              <a:buFontTx/>
              <a:buChar char="-"/>
            </a:pPr>
            <a:r>
              <a:rPr lang="en-US" sz="2400" dirty="0"/>
              <a:t>Narrative capacity is used as a movement’s capacity to get attention and to appeal on its own terms to the broader public for redress of its grievances. It allows the movement’s ability to demonstrate a voice, get its voice heard and have it responded to as legitimate.</a:t>
            </a:r>
          </a:p>
        </p:txBody>
      </p:sp>
    </p:spTree>
    <p:extLst>
      <p:ext uri="{BB962C8B-B14F-4D97-AF65-F5344CB8AC3E}">
        <p14:creationId xmlns:p14="http://schemas.microsoft.com/office/powerpoint/2010/main" val="2157398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40FDA-7D65-6AB5-80FC-2DC55ED9B124}"/>
              </a:ext>
            </a:extLst>
          </p:cNvPr>
          <p:cNvSpPr>
            <a:spLocks noGrp="1"/>
          </p:cNvSpPr>
          <p:nvPr>
            <p:ph type="title"/>
          </p:nvPr>
        </p:nvSpPr>
        <p:spPr/>
        <p:txBody>
          <a:bodyPr/>
          <a:lstStyle/>
          <a:p>
            <a:r>
              <a:rPr lang="en-US" dirty="0"/>
              <a:t>Social Movements and Democratic Societies</a:t>
            </a:r>
          </a:p>
        </p:txBody>
      </p:sp>
      <p:sp>
        <p:nvSpPr>
          <p:cNvPr id="3" name="Content Placeholder 2">
            <a:extLst>
              <a:ext uri="{FF2B5EF4-FFF2-40B4-BE49-F238E27FC236}">
                <a16:creationId xmlns:a16="http://schemas.microsoft.com/office/drawing/2014/main" id="{4A23C8BF-E647-7532-CC93-A1BECE6D31B1}"/>
              </a:ext>
            </a:extLst>
          </p:cNvPr>
          <p:cNvSpPr>
            <a:spLocks noGrp="1"/>
          </p:cNvSpPr>
          <p:nvPr>
            <p:ph idx="1"/>
          </p:nvPr>
        </p:nvSpPr>
        <p:spPr>
          <a:xfrm>
            <a:off x="0" y="2026630"/>
            <a:ext cx="12192000" cy="4831370"/>
          </a:xfrm>
        </p:spPr>
        <p:txBody>
          <a:bodyPr>
            <a:normAutofit fontScale="92500" lnSpcReduction="10000"/>
          </a:bodyPr>
          <a:lstStyle/>
          <a:p>
            <a:r>
              <a:rPr lang="en-US" sz="2800" dirty="0"/>
              <a:t>In several democratic societies in various countries, </a:t>
            </a:r>
            <a:r>
              <a:rPr lang="en-US" sz="2800" b="1" dirty="0">
                <a:solidFill>
                  <a:schemeClr val="bg1"/>
                </a:solidFill>
              </a:rPr>
              <a:t>powerful groups </a:t>
            </a:r>
            <a:r>
              <a:rPr lang="en-US" sz="2800" dirty="0"/>
              <a:t>(in terms of monetary) have </a:t>
            </a:r>
            <a:r>
              <a:rPr lang="en-US" sz="2800" b="1" dirty="0">
                <a:solidFill>
                  <a:schemeClr val="bg1"/>
                </a:solidFill>
              </a:rPr>
              <a:t>controlled electoral politics </a:t>
            </a:r>
            <a:r>
              <a:rPr lang="en-US" sz="2800" dirty="0"/>
              <a:t>by control of media to elect preferred candidates.</a:t>
            </a:r>
          </a:p>
          <a:p>
            <a:r>
              <a:rPr lang="en-US" sz="2800" dirty="0"/>
              <a:t>Hence, the responsiveness of electoral politics of the desires of citizens have dropped in many countries as there is a trend for people to become wary of representative democracy as a solution to </a:t>
            </a:r>
            <a:r>
              <a:rPr lang="en-US" sz="2800" b="1" dirty="0">
                <a:solidFill>
                  <a:schemeClr val="bg1"/>
                </a:solidFill>
              </a:rPr>
              <a:t>social problems </a:t>
            </a:r>
            <a:r>
              <a:rPr lang="en-US" sz="2800" dirty="0"/>
              <a:t>because citizens have seen it fail repeatedly. </a:t>
            </a:r>
          </a:p>
          <a:p>
            <a:r>
              <a:rPr lang="en-US" sz="2800" dirty="0"/>
              <a:t>This is an example of </a:t>
            </a:r>
            <a:r>
              <a:rPr lang="en-US" sz="2800" b="1" dirty="0">
                <a:solidFill>
                  <a:schemeClr val="bg1"/>
                </a:solidFill>
              </a:rPr>
              <a:t>Electoral Threat</a:t>
            </a:r>
            <a:r>
              <a:rPr lang="en-US" sz="2800" dirty="0"/>
              <a:t>:- In the US, programs like Medicare ( a service which provides health care facilities for the elderly people are generously funded, however, higher education; a service which benefits younger people suffers from deep funding cuts. This is happening because politicians know that the elderly people are more likely to vote than younger people and young people are less likely to act as an interest group via social movements to carry electoral threats. </a:t>
            </a:r>
          </a:p>
          <a:p>
            <a:endParaRPr lang="en-US" dirty="0"/>
          </a:p>
        </p:txBody>
      </p:sp>
      <p:sp>
        <p:nvSpPr>
          <p:cNvPr id="4" name="Content Placeholder 2">
            <a:extLst>
              <a:ext uri="{FF2B5EF4-FFF2-40B4-BE49-F238E27FC236}">
                <a16:creationId xmlns:a16="http://schemas.microsoft.com/office/drawing/2014/main" id="{821540E6-68DE-6EC5-12A3-74D8512C8D42}"/>
              </a:ext>
            </a:extLst>
          </p:cNvPr>
          <p:cNvSpPr txBox="1">
            <a:spLocks/>
          </p:cNvSpPr>
          <p:nvPr/>
        </p:nvSpPr>
        <p:spPr>
          <a:xfrm>
            <a:off x="0" y="2026630"/>
            <a:ext cx="3902529" cy="6185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endParaRPr lang="en-US" sz="3200" b="1" dirty="0">
              <a:solidFill>
                <a:schemeClr val="bg1"/>
              </a:solidFill>
            </a:endParaRPr>
          </a:p>
        </p:txBody>
      </p:sp>
    </p:spTree>
    <p:extLst>
      <p:ext uri="{BB962C8B-B14F-4D97-AF65-F5344CB8AC3E}">
        <p14:creationId xmlns:p14="http://schemas.microsoft.com/office/powerpoint/2010/main" val="701318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40FDA-7D65-6AB5-80FC-2DC55ED9B124}"/>
              </a:ext>
            </a:extLst>
          </p:cNvPr>
          <p:cNvSpPr>
            <a:spLocks noGrp="1"/>
          </p:cNvSpPr>
          <p:nvPr>
            <p:ph type="title"/>
          </p:nvPr>
        </p:nvSpPr>
        <p:spPr/>
        <p:txBody>
          <a:bodyPr/>
          <a:lstStyle/>
          <a:p>
            <a:r>
              <a:rPr lang="en-US" dirty="0"/>
              <a:t>Disruptive Capacity In Detail</a:t>
            </a:r>
          </a:p>
        </p:txBody>
      </p:sp>
      <p:sp>
        <p:nvSpPr>
          <p:cNvPr id="3" name="Content Placeholder 2">
            <a:extLst>
              <a:ext uri="{FF2B5EF4-FFF2-40B4-BE49-F238E27FC236}">
                <a16:creationId xmlns:a16="http://schemas.microsoft.com/office/drawing/2014/main" id="{4A23C8BF-E647-7532-CC93-A1BECE6D31B1}"/>
              </a:ext>
            </a:extLst>
          </p:cNvPr>
          <p:cNvSpPr>
            <a:spLocks noGrp="1"/>
          </p:cNvSpPr>
          <p:nvPr>
            <p:ph idx="1"/>
          </p:nvPr>
        </p:nvSpPr>
        <p:spPr>
          <a:xfrm>
            <a:off x="0" y="1959428"/>
            <a:ext cx="12192000" cy="4784272"/>
          </a:xfrm>
        </p:spPr>
        <p:txBody>
          <a:bodyPr>
            <a:normAutofit fontScale="85000" lnSpcReduction="10000"/>
          </a:bodyPr>
          <a:lstStyle/>
          <a:p>
            <a:r>
              <a:rPr lang="en-US" sz="3300" dirty="0"/>
              <a:t>Protests </a:t>
            </a:r>
            <a:r>
              <a:rPr lang="en-US" sz="3300" b="1" u="sng" dirty="0">
                <a:solidFill>
                  <a:schemeClr val="bg1"/>
                </a:solidFill>
              </a:rPr>
              <a:t>SIGNAL</a:t>
            </a:r>
            <a:r>
              <a:rPr lang="en-US" sz="3300" dirty="0"/>
              <a:t> disruptive capacity when they interrupt businesses as usual, this type of interruption may happen in the form of a momentary intervention.</a:t>
            </a:r>
          </a:p>
          <a:p>
            <a:r>
              <a:rPr lang="en-US" sz="3300" dirty="0"/>
              <a:t>Disruptive acts can take place for </a:t>
            </a:r>
            <a:r>
              <a:rPr lang="en-US" sz="3300" b="1" dirty="0">
                <a:solidFill>
                  <a:schemeClr val="bg1"/>
                </a:solidFill>
              </a:rPr>
              <a:t>various years </a:t>
            </a:r>
            <a:r>
              <a:rPr lang="en-US" sz="3300" dirty="0"/>
              <a:t>or decades, for example, Mahatma Gandhi, the leader of the Indian Independence movement, led India to a multiyear strategy of noncooperation with the British Empire. </a:t>
            </a:r>
          </a:p>
          <a:p>
            <a:r>
              <a:rPr lang="en-US" sz="3300" dirty="0"/>
              <a:t>Disruptive tactics do not always receive positive media coverage because risk angering people as most of the times disruptive tactics are regarded as illegitimate, counterproductive and needlessly burdensome or violet. They also run the risk of overexposure because the tactics themselves attract a lot of media attention which may eclipse the issues the movement wants to discuss. </a:t>
            </a:r>
          </a:p>
          <a:p>
            <a:pPr marL="0" indent="0">
              <a:buNone/>
            </a:pPr>
            <a:endParaRPr lang="en-US" dirty="0"/>
          </a:p>
        </p:txBody>
      </p:sp>
    </p:spTree>
    <p:extLst>
      <p:ext uri="{BB962C8B-B14F-4D97-AF65-F5344CB8AC3E}">
        <p14:creationId xmlns:p14="http://schemas.microsoft.com/office/powerpoint/2010/main" val="3899280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40FDA-7D65-6AB5-80FC-2DC55ED9B124}"/>
              </a:ext>
            </a:extLst>
          </p:cNvPr>
          <p:cNvSpPr>
            <a:spLocks noGrp="1"/>
          </p:cNvSpPr>
          <p:nvPr>
            <p:ph type="title"/>
          </p:nvPr>
        </p:nvSpPr>
        <p:spPr/>
        <p:txBody>
          <a:bodyPr/>
          <a:lstStyle/>
          <a:p>
            <a:r>
              <a:rPr lang="en-US" dirty="0"/>
              <a:t>Egyptian Evolution and Technology</a:t>
            </a:r>
          </a:p>
        </p:txBody>
      </p:sp>
      <p:sp>
        <p:nvSpPr>
          <p:cNvPr id="3" name="Content Placeholder 2">
            <a:extLst>
              <a:ext uri="{FF2B5EF4-FFF2-40B4-BE49-F238E27FC236}">
                <a16:creationId xmlns:a16="http://schemas.microsoft.com/office/drawing/2014/main" id="{4A23C8BF-E647-7532-CC93-A1BECE6D31B1}"/>
              </a:ext>
            </a:extLst>
          </p:cNvPr>
          <p:cNvSpPr>
            <a:spLocks noGrp="1"/>
          </p:cNvSpPr>
          <p:nvPr>
            <p:ph idx="1"/>
          </p:nvPr>
        </p:nvSpPr>
        <p:spPr>
          <a:xfrm>
            <a:off x="0" y="1993972"/>
            <a:ext cx="12192000" cy="4864027"/>
          </a:xfrm>
        </p:spPr>
        <p:txBody>
          <a:bodyPr/>
          <a:lstStyle/>
          <a:p>
            <a:r>
              <a:rPr lang="en-US" dirty="0"/>
              <a:t>Author talks about 2 groups of people of the Egyptian Revolution in 2011 in Tahrir Square: 1: A group of few thousand people, 2: Hundreds of people who were almost always present</a:t>
            </a:r>
          </a:p>
          <a:p>
            <a:r>
              <a:rPr lang="en-US" dirty="0"/>
              <a:t>Protestors in 2011 opened a Facebook page that reached millions of Egyptians and hundreds of thousands of people replied “Yes” to this Facebook page’s electronic invitation to the revolution, hence it was a </a:t>
            </a:r>
            <a:r>
              <a:rPr lang="en-US" b="1" dirty="0">
                <a:solidFill>
                  <a:schemeClr val="bg1"/>
                </a:solidFill>
              </a:rPr>
              <a:t>Public Signal. </a:t>
            </a:r>
            <a:endParaRPr lang="en-US" b="1" dirty="0"/>
          </a:p>
          <a:p>
            <a:r>
              <a:rPr lang="en-US" dirty="0"/>
              <a:t>The few thousands of people in 2011 were able to set off a chain of events that those in power were inclined to interpret as signaling real capacity that required an effective response.</a:t>
            </a:r>
          </a:p>
          <a:p>
            <a:r>
              <a:rPr lang="en-US" dirty="0"/>
              <a:t>People were blogging, texting in internet and tweeting via the internet for years for this movement. The protest grew and since Tahrir Square in one of the most important squares in Cairo, this made it difficult for the government to keep the city operating smoothy and it’s a good example of both narrative and disruptive capacity.</a:t>
            </a:r>
          </a:p>
        </p:txBody>
      </p:sp>
    </p:spTree>
    <p:extLst>
      <p:ext uri="{BB962C8B-B14F-4D97-AF65-F5344CB8AC3E}">
        <p14:creationId xmlns:p14="http://schemas.microsoft.com/office/powerpoint/2010/main" val="1173032755"/>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4393</TotalTime>
  <Words>2796</Words>
  <Application>Microsoft Macintosh PowerPoint</Application>
  <PresentationFormat>Widescreen</PresentationFormat>
  <Paragraphs>134</Paragraphs>
  <Slides>14</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Google Sans</vt:lpstr>
      <vt:lpstr>Noto Sans</vt:lpstr>
      <vt:lpstr>ScalaPro</vt:lpstr>
      <vt:lpstr>Trebuchet MS</vt:lpstr>
      <vt:lpstr>Berlin</vt:lpstr>
      <vt:lpstr>Signaling Power &amp; Signaling to Power</vt:lpstr>
      <vt:lpstr>Overview</vt:lpstr>
      <vt:lpstr>What is Capacity?</vt:lpstr>
      <vt:lpstr>Summary</vt:lpstr>
      <vt:lpstr>Continued</vt:lpstr>
      <vt:lpstr>Continued</vt:lpstr>
      <vt:lpstr>Social Movements and Democratic Societies</vt:lpstr>
      <vt:lpstr>Disruptive Capacity In Detail</vt:lpstr>
      <vt:lpstr>Egyptian Evolution and Technology</vt:lpstr>
      <vt:lpstr>#BlackLivesMatter and Technology</vt:lpstr>
      <vt:lpstr>Occupy Movement and Technology</vt:lpstr>
      <vt:lpstr>Criticism of the Reading</vt:lpstr>
      <vt:lpstr>Current Event: Brazil’s Runoff Election and Misinformation</vt:lpstr>
      <vt:lpstr>Questions to Class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Signaling Power &amp; Signaling to Power</dc:title>
  <dc:creator>Shubham Mishra</dc:creator>
  <cp:lastModifiedBy>Shubham Mishra</cp:lastModifiedBy>
  <cp:revision>112</cp:revision>
  <dcterms:created xsi:type="dcterms:W3CDTF">2022-10-31T18:35:59Z</dcterms:created>
  <dcterms:modified xsi:type="dcterms:W3CDTF">2022-11-07T20:34:47Z</dcterms:modified>
</cp:coreProperties>
</file>

<file path=docProps/thumbnail.jpeg>
</file>